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1" r:id="rId15"/>
    <p:sldId id="265" r:id="rId16"/>
    <p:sldId id="269" r:id="rId17"/>
    <p:sldId id="267" r:id="rId18"/>
    <p:sldId id="268" r:id="rId19"/>
    <p:sldId id="260" r:id="rId20"/>
    <p:sldId id="264" r:id="rId2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60" autoAdjust="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TEORIA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EXEMPLOS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2"/>
      <dgm:spPr/>
    </dgm:pt>
    <dgm:pt modelId="{BB7E5F84-64F2-4718-BACC-301BBCDC9D3A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2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1" presStyleCnt="2"/>
      <dgm:spPr/>
    </dgm:pt>
    <dgm:pt modelId="{3CD2D8A7-CAF8-4A2F-A324-BDF8CFA66908}" type="pres">
      <dgm:prSet presAssocID="{93A6A030-ABAB-4EFA-B539-0FDB3E07C1E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ACAF17C3-08FB-4404-A101-25BA91958FE3}" type="presParOf" srcId="{62F8266B-222B-4ACF-8613-2C8D6376E5BD}" destId="{344EF6F7-386A-468B-9D66-8046D158DFC8}" srcOrd="2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Porque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Escolha onde usar!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Use para reaproveitar códigos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Construindo métodos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Exemplo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um projeto com recursos recursivos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575528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21410" y="814594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227203" y="575528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TEORIA</a:t>
          </a:r>
        </a:p>
      </dsp:txBody>
      <dsp:txXfrm>
        <a:off x="1227203" y="575528"/>
        <a:ext cx="1857688" cy="1062514"/>
      </dsp:txXfrm>
    </dsp:sp>
    <dsp:sp modelId="{9DD6C5DE-B838-492F-B4A8-49E4DE8C5CF5}">
      <dsp:nvSpPr>
        <dsp:cNvPr id="0" name=""/>
        <dsp:cNvSpPr/>
      </dsp:nvSpPr>
      <dsp:spPr>
        <a:xfrm>
          <a:off x="0" y="1903671"/>
          <a:ext cx="3084892" cy="1062514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321410" y="2142736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1227203" y="1903671"/>
          <a:ext cx="1857688" cy="106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EXEMPLOS</a:t>
          </a:r>
        </a:p>
      </dsp:txBody>
      <dsp:txXfrm>
        <a:off x="1227203" y="1903671"/>
        <a:ext cx="1857688" cy="1062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noProof="0" dirty="0"/>
            <a:t>Porque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noProof="0" dirty="0"/>
            <a:t>Escolha onde usar!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Use para reaproveitar códigos</a:t>
          </a:r>
        </a:p>
      </dsp:txBody>
      <dsp:txXfrm>
        <a:off x="5120369" y="1196795"/>
        <a:ext cx="2548060" cy="2548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Construindo métodos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Exemplo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um projeto com recursos recursivos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02/09/2024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02/09/2024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237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31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205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17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795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27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72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79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1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704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43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02/09/2024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://www.linhadecodigo.com.br/artigo/3316/recursividade-em-java.aspx#ixzz8khJhCrC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RECURSIVIDADE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Vamos conhecer MAIS esse RECURSO?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96" y="1879601"/>
            <a:ext cx="10525655" cy="4359881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Mais um exemplo de código recursivo.  Nesse caso utilizamos ele para fazer uma varredura num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array</a:t>
            </a:r>
            <a:r>
              <a:rPr lang="pt-B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 err="1">
                <a:effectLst/>
                <a:latin typeface="Arial" panose="020B0604020202020204" pitchFamily="34" charset="0"/>
              </a:rPr>
              <a:t>public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class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BuscaSequencial</a:t>
            </a:r>
            <a:r>
              <a:rPr lang="pt-BR" b="0" i="0" dirty="0">
                <a:effectLst/>
                <a:latin typeface="Arial" panose="020B0604020202020204" pitchFamily="34" charset="0"/>
              </a:rPr>
              <a:t>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 err="1">
                <a:effectLst/>
                <a:latin typeface="Arial" panose="020B0604020202020204" pitchFamily="34" charset="0"/>
              </a:rPr>
              <a:t>public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static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void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main</a:t>
            </a:r>
            <a:r>
              <a:rPr lang="pt-BR" b="0" i="0" dirty="0">
                <a:effectLst/>
                <a:latin typeface="Arial" panose="020B0604020202020204" pitchFamily="34" charset="0"/>
              </a:rPr>
              <a:t>(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String</a:t>
            </a:r>
            <a:r>
              <a:rPr lang="pt-BR" b="0" i="0" dirty="0">
                <a:effectLst/>
                <a:latin typeface="Arial" panose="020B0604020202020204" pitchFamily="34" charset="0"/>
              </a:rPr>
              <a:t>[]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args</a:t>
            </a:r>
            <a:r>
              <a:rPr lang="pt-BR" b="0" i="0" dirty="0">
                <a:effectLst/>
                <a:latin typeface="Arial" panose="020B0604020202020204" pitchFamily="34" charset="0"/>
              </a:rPr>
              <a:t>)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[] vetor = {9, 15, 7, 18, 23, 1, 75, 14, 54, 17, 21};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indice</a:t>
            </a:r>
            <a:r>
              <a:rPr lang="pt-BR" b="0" i="0" dirty="0">
                <a:effectLst/>
                <a:latin typeface="Arial" panose="020B0604020202020204" pitchFamily="34" charset="0"/>
              </a:rPr>
              <a:t> =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buscaSequencial</a:t>
            </a:r>
            <a:r>
              <a:rPr lang="pt-BR" b="0" i="0" dirty="0">
                <a:effectLst/>
                <a:latin typeface="Arial" panose="020B0604020202020204" pitchFamily="34" charset="0"/>
              </a:rPr>
              <a:t>(vetor, 23, 0);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System.out.println</a:t>
            </a:r>
            <a:r>
              <a:rPr lang="pt-BR" b="0" i="0" dirty="0">
                <a:effectLst/>
                <a:latin typeface="Arial" panose="020B0604020202020204" pitchFamily="34" charset="0"/>
              </a:rPr>
              <a:t>(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indice</a:t>
            </a:r>
            <a:r>
              <a:rPr lang="pt-BR" b="0" i="0" dirty="0">
                <a:effectLst/>
                <a:latin typeface="Arial" panose="020B0604020202020204" pitchFamily="34" charset="0"/>
              </a:rPr>
              <a:t>);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}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 err="1">
                <a:effectLst/>
                <a:latin typeface="Arial" panose="020B0604020202020204" pitchFamily="34" charset="0"/>
              </a:rPr>
              <a:t>private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static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buscaSequencial</a:t>
            </a:r>
            <a:r>
              <a:rPr lang="pt-BR" b="0" i="0" dirty="0">
                <a:effectLst/>
                <a:latin typeface="Arial" panose="020B0604020202020204" pitchFamily="34" charset="0"/>
              </a:rPr>
              <a:t>(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[] vetor,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elemento,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</a:t>
            </a:r>
            <a:r>
              <a:rPr lang="pt-BR" b="0" i="0" dirty="0">
                <a:effectLst/>
                <a:latin typeface="Arial" panose="020B0604020202020204" pitchFamily="34" charset="0"/>
              </a:rPr>
              <a:t> i)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 //invertendo 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else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if</a:t>
            </a:r>
            <a:r>
              <a:rPr lang="pt-BR" b="0" i="0" dirty="0">
                <a:effectLst/>
                <a:latin typeface="Arial" panose="020B0604020202020204" pitchFamily="34" charset="0"/>
              </a:rPr>
              <a:t> com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if</a:t>
            </a:r>
            <a:r>
              <a:rPr lang="pt-BR" b="0" i="0" dirty="0">
                <a:effectLst/>
                <a:latin typeface="Arial" panose="020B0604020202020204" pitchFamily="34" charset="0"/>
              </a:rPr>
              <a:t> faz ele verificar o tamanho do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array</a:t>
            </a:r>
            <a:r>
              <a:rPr lang="pt-BR" b="0" i="0" dirty="0">
                <a:effectLst/>
                <a:latin typeface="Arial" panose="020B0604020202020204" pitchFamily="34" charset="0"/>
              </a:rPr>
              <a:t> antes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// de tentar acessar a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posicao</a:t>
            </a: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if</a:t>
            </a:r>
            <a:r>
              <a:rPr lang="pt-BR" b="0" i="0" dirty="0">
                <a:effectLst/>
                <a:latin typeface="Arial" panose="020B0604020202020204" pitchFamily="34" charset="0"/>
              </a:rPr>
              <a:t>(i &gt;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vetor.length</a:t>
            </a:r>
            <a:r>
              <a:rPr lang="pt-BR" b="0" i="0" dirty="0">
                <a:effectLst/>
                <a:latin typeface="Arial" panose="020B0604020202020204" pitchFamily="34" charset="0"/>
              </a:rPr>
              <a:t> - 1){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return</a:t>
            </a:r>
            <a:r>
              <a:rPr lang="pt-BR" b="0" i="0" dirty="0">
                <a:effectLst/>
                <a:latin typeface="Arial" panose="020B0604020202020204" pitchFamily="34" charset="0"/>
              </a:rPr>
              <a:t> -1;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else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if</a:t>
            </a:r>
            <a:r>
              <a:rPr lang="pt-BR" b="0" i="0" dirty="0">
                <a:effectLst/>
                <a:latin typeface="Arial" panose="020B0604020202020204" pitchFamily="34" charset="0"/>
              </a:rPr>
              <a:t> (elemento != vetor[i]) 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return</a:t>
            </a:r>
            <a:r>
              <a:rPr lang="pt-BR" b="0" i="0" dirty="0"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buscaSequencial</a:t>
            </a:r>
            <a:r>
              <a:rPr lang="pt-BR" b="0" i="0" dirty="0">
                <a:effectLst/>
                <a:latin typeface="Arial" panose="020B0604020202020204" pitchFamily="34" charset="0"/>
              </a:rPr>
              <a:t>(vetor, elemento, i + 1);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else</a:t>
            </a:r>
            <a:r>
              <a:rPr lang="pt-BR" b="0" i="0" dirty="0">
                <a:effectLst/>
                <a:latin typeface="Arial" panose="020B0604020202020204" pitchFamily="34" charset="0"/>
              </a:rPr>
              <a:t>{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   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return</a:t>
            </a:r>
            <a:r>
              <a:rPr lang="pt-BR" b="0" i="0" dirty="0">
                <a:effectLst/>
                <a:latin typeface="Arial" panose="020B0604020202020204" pitchFamily="34" charset="0"/>
              </a:rPr>
              <a:t> i;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    }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670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RECURSIVIDADE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268329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182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CRIANDO O SEU PROJETO COM CONSTRUTORES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Abra o NetBeans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File;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</a:t>
            </a:r>
            <a:r>
              <a:rPr lang="pt-BR" dirty="0" err="1"/>
              <a:t>NewProject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Escolha Java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Maven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Escolha Java </a:t>
            </a:r>
            <a:r>
              <a:rPr lang="pt-BR" dirty="0" err="1"/>
              <a:t>Application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r>
              <a:rPr lang="pt-BR" dirty="0"/>
              <a:t>Digite o nome do Projeto: </a:t>
            </a:r>
            <a:r>
              <a:rPr lang="pt-BR" sz="2400" b="1" dirty="0" err="1">
                <a:effectLst/>
              </a:rPr>
              <a:t>FatorialRecursivo</a:t>
            </a:r>
            <a:r>
              <a:rPr lang="pt-BR" dirty="0"/>
              <a:t>;</a:t>
            </a:r>
          </a:p>
          <a:p>
            <a:pPr>
              <a:spcBef>
                <a:spcPts val="0"/>
              </a:spcBef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431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uma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 Click nbfs://nbhost/SystemFileSystem/Templates/Licenses/license-default.txt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license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package</a:t>
            </a:r>
            <a:r>
              <a:rPr lang="pt-BR" dirty="0"/>
              <a:t> </a:t>
            </a:r>
            <a:r>
              <a:rPr lang="pt-BR" dirty="0" err="1"/>
              <a:t>com.mycompany.fatorialrecursivoprincipal</a:t>
            </a:r>
            <a:r>
              <a:rPr lang="pt-BR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 @author </a:t>
            </a:r>
            <a:r>
              <a:rPr lang="pt-BR" dirty="0" err="1"/>
              <a:t>claud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FatorialRecursivoTeste</a:t>
            </a:r>
            <a:r>
              <a:rPr lang="pt-BR" dirty="0"/>
              <a:t> {     // </a:t>
            </a:r>
            <a:r>
              <a:rPr lang="pt-BR" sz="2400" dirty="0"/>
              <a:t>Boas práticas:  Toda Classe começa com letra Maiúscula </a:t>
            </a:r>
            <a:r>
              <a:rPr lang="pt-BR" sz="2400" dirty="0" err="1"/>
              <a:t>TesteClasse</a:t>
            </a:r>
            <a:r>
              <a:rPr lang="pt-BR" sz="2400" dirty="0"/>
              <a:t> 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    // 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Hello</a:t>
            </a:r>
            <a:r>
              <a:rPr lang="pt-BR" dirty="0"/>
              <a:t> World!");  // Comente ou apague essa linha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057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MÉTODOS DA CLASSE CRIADA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9600"/>
            <a:ext cx="4954588" cy="4359881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 classe nova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* @author </a:t>
            </a:r>
            <a:r>
              <a:rPr lang="pt-BR" sz="1800" dirty="0" err="1"/>
              <a:t>claud</a:t>
            </a:r>
            <a:endParaRPr lang="pt-BR" sz="18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 err="1"/>
              <a:t>public</a:t>
            </a:r>
            <a:r>
              <a:rPr lang="pt-BR" sz="1800" dirty="0"/>
              <a:t> </a:t>
            </a:r>
            <a:r>
              <a:rPr lang="pt-BR" sz="1800" dirty="0" err="1"/>
              <a:t>class</a:t>
            </a:r>
            <a:r>
              <a:rPr lang="pt-BR" sz="1800" dirty="0"/>
              <a:t> </a:t>
            </a:r>
            <a:r>
              <a:rPr lang="pt-BR" sz="1800" dirty="0" err="1"/>
              <a:t>FatorialRecursivo</a:t>
            </a:r>
            <a:r>
              <a:rPr lang="pt-BR" sz="18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pt-BR" sz="18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// Método recursivo para calcular o fatorial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</a:t>
            </a:r>
            <a:r>
              <a:rPr lang="pt-BR" sz="1800" dirty="0" err="1"/>
              <a:t>public</a:t>
            </a:r>
            <a:r>
              <a:rPr lang="pt-BR" sz="1800" dirty="0"/>
              <a:t> </a:t>
            </a:r>
            <a:r>
              <a:rPr lang="pt-BR" sz="1800" dirty="0" err="1"/>
              <a:t>static</a:t>
            </a:r>
            <a:r>
              <a:rPr lang="pt-BR" sz="1800" dirty="0"/>
              <a:t> </a:t>
            </a:r>
            <a:r>
              <a:rPr lang="pt-BR" sz="1800" dirty="0" err="1"/>
              <a:t>int</a:t>
            </a:r>
            <a:r>
              <a:rPr lang="pt-BR" sz="1800" dirty="0"/>
              <a:t> </a:t>
            </a:r>
            <a:r>
              <a:rPr lang="pt-BR" sz="1800" dirty="0" err="1"/>
              <a:t>FatorialRecursivo</a:t>
            </a:r>
            <a:r>
              <a:rPr lang="pt-BR" sz="1800" dirty="0"/>
              <a:t>(</a:t>
            </a:r>
            <a:r>
              <a:rPr lang="pt-BR" sz="1800" dirty="0" err="1"/>
              <a:t>int</a:t>
            </a:r>
            <a:r>
              <a:rPr lang="pt-BR" sz="1800" dirty="0"/>
              <a:t> n)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// Caso base: fatorial de 0 ou 1 é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</a:t>
            </a:r>
            <a:r>
              <a:rPr lang="pt-BR" sz="1800" dirty="0" err="1"/>
              <a:t>if</a:t>
            </a:r>
            <a:r>
              <a:rPr lang="pt-BR" sz="1800" dirty="0"/>
              <a:t> (n == 0 || n ==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</a:t>
            </a:r>
            <a:r>
              <a:rPr lang="pt-BR" sz="1800" dirty="0" err="1"/>
              <a:t>return</a:t>
            </a:r>
            <a:r>
              <a:rPr lang="pt-BR" sz="1800" dirty="0"/>
              <a:t>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} </a:t>
            </a:r>
            <a:r>
              <a:rPr lang="pt-BR" sz="1800" dirty="0" err="1"/>
              <a:t>else</a:t>
            </a:r>
            <a:r>
              <a:rPr lang="pt-BR" sz="18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// Chamada recursiva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</a:t>
            </a:r>
            <a:r>
              <a:rPr lang="pt-BR" sz="1800" dirty="0" err="1"/>
              <a:t>int</a:t>
            </a:r>
            <a:r>
              <a:rPr lang="pt-BR" sz="1800" dirty="0"/>
              <a:t> resultado = n * </a:t>
            </a:r>
            <a:r>
              <a:rPr lang="pt-BR" sz="1800" dirty="0" err="1"/>
              <a:t>FatorialRecursivo</a:t>
            </a:r>
            <a:r>
              <a:rPr lang="pt-BR" sz="1800" dirty="0"/>
              <a:t>(n - 1);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// Exibindo o resultado da chamada recursiva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</a:t>
            </a:r>
            <a:r>
              <a:rPr lang="pt-BR" sz="1800" dirty="0" err="1"/>
              <a:t>System.out.println</a:t>
            </a:r>
            <a:r>
              <a:rPr lang="pt-BR" sz="1800" dirty="0"/>
              <a:t>("Fatorial de " + n + " e = " + resultado);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    </a:t>
            </a:r>
            <a:r>
              <a:rPr lang="pt-BR" sz="1800" dirty="0" err="1"/>
              <a:t>return</a:t>
            </a:r>
            <a:r>
              <a:rPr lang="pt-BR" sz="1800" dirty="0"/>
              <a:t> resultado;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800" dirty="0"/>
              <a:t>}</a:t>
            </a:r>
            <a:endParaRPr lang="pt-BR" sz="1800" b="1" dirty="0">
              <a:effectLst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2A7A93B9-E9E3-B0D0-7ECE-8AAF97CB92B8}"/>
              </a:ext>
            </a:extLst>
          </p:cNvPr>
          <p:cNvSpPr txBox="1">
            <a:spLocks/>
          </p:cNvSpPr>
          <p:nvPr/>
        </p:nvSpPr>
        <p:spPr>
          <a:xfrm>
            <a:off x="6348413" y="1879599"/>
            <a:ext cx="4954588" cy="4359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dirty="0"/>
              <a:t>Explicação do Código: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Método </a:t>
            </a:r>
            <a:r>
              <a:rPr lang="pt-BR" dirty="0" err="1"/>
              <a:t>FatorialRecursivo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n):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Caso Base: Se n for 0 ou 1, o fatorial é 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Chamada Recursiva: Caso contrário, calcula o fatorial de n multiplicando n pelo fatorial de n-1.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Exibição dos Resultados: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Durante a chamada recursiva, o programa imprime o resultado de cada etapa, mostrando como o cálculo do fatorial se desenvolve.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Método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Define um número para calcular o fatorial.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Chama o método recursivo </a:t>
            </a:r>
            <a:r>
              <a:rPr lang="pt-BR" dirty="0" err="1"/>
              <a:t>FatorialRecursivol</a:t>
            </a:r>
            <a:r>
              <a:rPr lang="pt-BR" dirty="0"/>
              <a:t> e imprime o resultado final.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Quando você executar este código, verá a saída detalhada do cálculo recursivo, que ajuda a entender como a recursão trabalha passo a passo. Por exemplo, para numero = 5, a saída mostrará os resultados intermediários para cada nível da chamada recursiva e o resultado final.</a:t>
            </a:r>
          </a:p>
          <a:p>
            <a:pPr marL="0" indent="0">
              <a:spcBef>
                <a:spcPts val="0"/>
              </a:spcBef>
              <a:buNone/>
            </a:pPr>
            <a:br>
              <a:rPr lang="pt-BR" sz="1800" dirty="0">
                <a:latin typeface="Consolas" panose="020B0609020204030204" pitchFamily="49" charset="0"/>
              </a:rPr>
            </a:br>
            <a:r>
              <a:rPr lang="pt-B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55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UTILIZANDO NOSSA CLASSE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Utilizando a nossa classe </a:t>
            </a:r>
            <a:r>
              <a:rPr lang="pt-BR" dirty="0" err="1"/>
              <a:t>crianda</a:t>
            </a:r>
            <a:r>
              <a:rPr lang="pt-BR" dirty="0"/>
              <a:t> </a:t>
            </a:r>
            <a:r>
              <a:rPr lang="pt-BR" dirty="0" err="1"/>
              <a:t>Teste_Classe</a:t>
            </a:r>
            <a:endParaRPr lang="pt-BR" dirty="0"/>
          </a:p>
          <a:p>
            <a:pPr marL="228600" lvl="1" indent="0">
              <a:spcBef>
                <a:spcPts val="0"/>
              </a:spcBef>
              <a:buNone/>
            </a:pPr>
            <a:endParaRPr lang="pt-BR" sz="1400" b="1" dirty="0"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* Click nbfs://nbhost/SystemFileSystem/Templates/Licenses/license-default.txt </a:t>
            </a:r>
            <a:r>
              <a:rPr lang="pt-BR" sz="1600" dirty="0" err="1"/>
              <a:t>to</a:t>
            </a:r>
            <a:r>
              <a:rPr lang="pt-BR" sz="1600" dirty="0"/>
              <a:t> </a:t>
            </a:r>
            <a:r>
              <a:rPr lang="pt-BR" sz="1600" dirty="0" err="1"/>
              <a:t>change</a:t>
            </a:r>
            <a:r>
              <a:rPr lang="pt-BR" sz="1600" dirty="0"/>
              <a:t> </a:t>
            </a:r>
            <a:r>
              <a:rPr lang="pt-BR" sz="1600" dirty="0" err="1"/>
              <a:t>this</a:t>
            </a:r>
            <a:r>
              <a:rPr lang="pt-BR" sz="1600" dirty="0"/>
              <a:t> </a:t>
            </a:r>
            <a:r>
              <a:rPr lang="pt-BR" sz="1600" dirty="0" err="1"/>
              <a:t>license</a:t>
            </a:r>
            <a:endParaRPr lang="pt-BR" sz="16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pt-BR" sz="16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com.mycompany.fatorialrecursivo</a:t>
            </a:r>
            <a:r>
              <a:rPr lang="pt-BR" sz="16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pt-BR" sz="16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* @author </a:t>
            </a:r>
            <a:r>
              <a:rPr lang="pt-BR" sz="1600" dirty="0" err="1"/>
              <a:t>claud</a:t>
            </a:r>
            <a:endParaRPr lang="pt-BR" sz="16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class</a:t>
            </a:r>
            <a:r>
              <a:rPr lang="pt-BR" sz="1600" dirty="0"/>
              <a:t> </a:t>
            </a:r>
            <a:r>
              <a:rPr lang="pt-BR" sz="1600" dirty="0" err="1"/>
              <a:t>FatorialRecursivoTeste</a:t>
            </a:r>
            <a:r>
              <a:rPr lang="pt-BR" sz="16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pt-BR" sz="16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static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main</a:t>
            </a:r>
            <a:r>
              <a:rPr lang="pt-BR" sz="1600" dirty="0"/>
              <a:t>(</a:t>
            </a:r>
            <a:r>
              <a:rPr lang="pt-BR" sz="1600" dirty="0" err="1"/>
              <a:t>String</a:t>
            </a:r>
            <a:r>
              <a:rPr lang="pt-BR" sz="1600" dirty="0"/>
              <a:t>[] </a:t>
            </a:r>
            <a:r>
              <a:rPr lang="pt-BR" sz="1600" dirty="0" err="1"/>
              <a:t>args</a:t>
            </a:r>
            <a:r>
              <a:rPr lang="pt-BR" sz="1600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		</a:t>
            </a:r>
            <a:r>
              <a:rPr lang="pt-BR" sz="1600" dirty="0" err="1"/>
              <a:t>int</a:t>
            </a:r>
            <a:r>
              <a:rPr lang="pt-BR" sz="1600" dirty="0"/>
              <a:t> numero = 5; // Você pode mudar esse número para testar outros valores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		</a:t>
            </a:r>
            <a:r>
              <a:rPr lang="pt-BR" sz="1600" dirty="0" err="1"/>
              <a:t>System.out.println</a:t>
            </a:r>
            <a:r>
              <a:rPr lang="pt-BR" sz="1600" dirty="0"/>
              <a:t>("Calculando o fatorial de " + numero);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                </a:t>
            </a:r>
            <a:r>
              <a:rPr lang="pt-BR" sz="1600" dirty="0" err="1"/>
              <a:t>int</a:t>
            </a:r>
            <a:r>
              <a:rPr lang="pt-BR" sz="1600" dirty="0"/>
              <a:t> resultado = </a:t>
            </a:r>
            <a:r>
              <a:rPr lang="pt-BR" sz="1600" dirty="0" err="1"/>
              <a:t>FatorialRecursivo.FatorialRecursivo</a:t>
            </a:r>
            <a:r>
              <a:rPr lang="pt-BR" sz="1600" dirty="0"/>
              <a:t>(numero);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		</a:t>
            </a:r>
            <a:r>
              <a:rPr lang="pt-BR" sz="1600" dirty="0" err="1"/>
              <a:t>System.out.println</a:t>
            </a:r>
            <a:r>
              <a:rPr lang="pt-BR" sz="1600" dirty="0"/>
              <a:t>("Fatorial de " + numero + " e = " + resultado);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600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335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 dirty="0"/>
              <a:t>Perguntas?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252" y="373728"/>
            <a:ext cx="6312658" cy="819355"/>
          </a:xfrm>
        </p:spPr>
        <p:txBody>
          <a:bodyPr rtlCol="0" anchor="ctr"/>
          <a:lstStyle/>
          <a:p>
            <a:pPr algn="ctr" rtl="0"/>
            <a:r>
              <a:rPr lang="pt-BR" dirty="0"/>
              <a:t>Atividade de fixação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831" y="184508"/>
            <a:ext cx="3598108" cy="119779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1382302"/>
            <a:ext cx="9910859" cy="5067659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dirty="0"/>
              <a:t>Construa uma classe que receba um número escolhido pelo usuário e gere a sequência Fibonacci desse número mostrando os resultados do cálculo feito.  </a:t>
            </a:r>
            <a:r>
              <a:rPr lang="pt-BR" sz="2400" dirty="0" err="1"/>
              <a:t>Ex</a:t>
            </a:r>
            <a:r>
              <a:rPr lang="pt-BR" sz="2400" dirty="0"/>
              <a:t>:</a:t>
            </a:r>
          </a:p>
          <a:p>
            <a:pPr algn="ctr" rtl="0"/>
            <a:r>
              <a:rPr lang="pt-BR" sz="2800" dirty="0">
                <a:highlight>
                  <a:srgbClr val="808000"/>
                </a:highlight>
              </a:rPr>
              <a:t>0, 1, 1, 2, 3, 5, </a:t>
            </a:r>
            <a:r>
              <a:rPr lang="pt-BR" sz="2800" dirty="0"/>
              <a:t>   8, 13, 21, 34</a:t>
            </a:r>
            <a:endParaRPr lang="pt-BR" sz="2400" dirty="0"/>
          </a:p>
          <a:p>
            <a:pPr algn="ctr" rtl="0"/>
            <a:r>
              <a:rPr lang="pt-BR" sz="2400" dirty="0"/>
              <a:t>Onde </a:t>
            </a:r>
          </a:p>
          <a:p>
            <a:pPr algn="ctr" rtl="0"/>
            <a:r>
              <a:rPr lang="pt-BR" sz="2800" dirty="0">
                <a:highlight>
                  <a:srgbClr val="808000"/>
                </a:highlight>
              </a:rPr>
              <a:t>0+1=1; 1+1=2; 1+2=3; 2+3=5</a:t>
            </a:r>
          </a:p>
          <a:p>
            <a:pPr algn="ctr" rtl="0"/>
            <a:endParaRPr lang="pt-BR" sz="2400" dirty="0">
              <a:highlight>
                <a:srgbClr val="8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52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/>
              <a:t>recursividade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488287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RECURSIVIDADE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303831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pt-BR" b="0" i="0" dirty="0">
                <a:effectLst/>
                <a:latin typeface="Arial" panose="020B0604020202020204" pitchFamily="34" charset="0"/>
              </a:rPr>
              <a:t>A </a:t>
            </a:r>
            <a:r>
              <a:rPr lang="pt-BR" b="1" i="0" dirty="0">
                <a:effectLst/>
                <a:latin typeface="Arial" panose="020B0604020202020204" pitchFamily="34" charset="0"/>
              </a:rPr>
              <a:t>recursividade</a:t>
            </a:r>
            <a:r>
              <a:rPr lang="pt-BR" b="0" i="0" dirty="0">
                <a:effectLst/>
                <a:latin typeface="Arial" panose="020B0604020202020204" pitchFamily="34" charset="0"/>
              </a:rPr>
              <a:t> geralmente é um termo que assusta as pessoas que estão começando a programar, realmente se não é bem explicado e bem exemplificado, o entendimento acaba se tornando mais difícil. Explicarei da melhor forma possível desde como funciona o conceito da </a:t>
            </a:r>
            <a:r>
              <a:rPr lang="pt-BR" b="1" i="0" dirty="0">
                <a:effectLst/>
                <a:latin typeface="Arial" panose="020B0604020202020204" pitchFamily="34" charset="0"/>
              </a:rPr>
              <a:t>recursividade</a:t>
            </a:r>
            <a:r>
              <a:rPr lang="pt-BR" b="0" i="0" dirty="0">
                <a:effectLst/>
                <a:latin typeface="Arial" panose="020B0604020202020204" pitchFamily="34" charset="0"/>
              </a:rPr>
              <a:t>, até uma aplicação da mesma na linguagem JAVA.</a:t>
            </a: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00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96" y="1879601"/>
            <a:ext cx="10525655" cy="4359881"/>
          </a:xfrm>
        </p:spPr>
        <p:txBody>
          <a:bodyPr>
            <a:normAutofit fontScale="85000" lnSpcReduction="20000"/>
          </a:bodyPr>
          <a:lstStyle/>
          <a:p>
            <a:pPr algn="just">
              <a:spcBef>
                <a:spcPts val="0"/>
              </a:spcBef>
            </a:pP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</a:rPr>
              <a:t>A </a:t>
            </a:r>
            <a:r>
              <a:rPr lang="pt-BR" b="1" dirty="0">
                <a:latin typeface="Arial" panose="020B0604020202020204" pitchFamily="34" charset="0"/>
              </a:rPr>
              <a:t>recursividade</a:t>
            </a:r>
            <a:r>
              <a:rPr lang="pt-BR" dirty="0">
                <a:latin typeface="Arial" panose="020B0604020202020204" pitchFamily="34" charset="0"/>
              </a:rPr>
              <a:t> trabalha de forma similar a um laço de repetição, na verdade tudo que fazemos em laço, pode ser feito em </a:t>
            </a:r>
            <a:r>
              <a:rPr lang="pt-BR" b="1" dirty="0">
                <a:latin typeface="Arial" panose="020B0604020202020204" pitchFamily="34" charset="0"/>
              </a:rPr>
              <a:t>recursividade</a:t>
            </a:r>
            <a:r>
              <a:rPr lang="pt-BR" dirty="0">
                <a:latin typeface="Arial" panose="020B0604020202020204" pitchFamily="34" charset="0"/>
              </a:rPr>
              <a:t>. A recursividade é nada mais nada menos do que uma função dentro da outra e ela deve ser pensada como uma pilha (estrutura de dados onde o ultimo a entrar, deve ser o primeiro a sair). A estrutura dela consiste em descer até a base fazendo os cálculos ou rotinas de cada instrução, e então da base até o topo da pilha são empilhados os resultados de cada instrução e no final o topo contém o resultado que é retornado. Na figura a seguir, temos um exemplo que é frequentemente usado para explicar a recursividade, podemos encontrar em diversos livros didáticos, porque é um dos mais fáceis para se entender, estou falando do fatorial.</a:t>
            </a: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690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96" y="1879601"/>
            <a:ext cx="10525655" cy="4359881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Ex. desenvolver um método recursivo para descobrir o fatorial de um número “N”. Suponhamos que o N seja igual a 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A9B8400-C3C3-4443-B00D-31753433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63" y="2866687"/>
            <a:ext cx="7441720" cy="32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7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9081"/>
            <a:ext cx="10525655" cy="4359881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pt-BR" sz="2000" b="1" i="0" dirty="0" err="1">
                <a:effectLst/>
                <a:latin typeface="Arial" panose="020B0604020202020204" pitchFamily="34" charset="0"/>
              </a:rPr>
              <a:t>Obs</a:t>
            </a:r>
            <a:r>
              <a:rPr lang="pt-BR" sz="2000" b="1" i="0" dirty="0">
                <a:effectLst/>
                <a:latin typeface="Arial" panose="020B0604020202020204" pitchFamily="34" charset="0"/>
              </a:rPr>
              <a:t>:</a:t>
            </a:r>
            <a:r>
              <a:rPr lang="pt-BR" sz="2000" b="0" i="0" dirty="0">
                <a:effectLst/>
                <a:latin typeface="Arial" panose="020B0604020202020204" pitchFamily="34" charset="0"/>
              </a:rPr>
              <a:t> O “fatorial(4)” só pode ser descoberto depois que o “fatorial(3)” for descoberto, que por sua vez só poderá ser descoberto depois do fatorial(2) e assim por diante. Por isso vai do topo até a base, e depois vai empilhando os resultados da base até o topo.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2000" b="0" i="0" dirty="0">
                <a:effectLst/>
                <a:latin typeface="Arial" panose="020B0604020202020204" pitchFamily="34" charset="0"/>
              </a:rPr>
              <a:t>Agora uma ilustração com os valores para fixar o conceito:</a:t>
            </a: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436AAD-C6F7-493E-9F6C-03861660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83" y="3193198"/>
            <a:ext cx="6315034" cy="31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1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96" y="1879601"/>
            <a:ext cx="10525655" cy="4359881"/>
          </a:xfrm>
        </p:spPr>
        <p:txBody>
          <a:bodyPr>
            <a:normAutofit fontScale="70000" lnSpcReduction="20000"/>
          </a:bodyPr>
          <a:lstStyle/>
          <a:p>
            <a:pPr marL="0" indent="0" algn="l" fontAlgn="base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O conceito de recursividade como podemos ver anteriormente não é tão difícil, é claro que na hora da programação é sempre recomendável atenção, organização e fazer o tão “chato”, mas eficiente teste de mesa, ou seja, fazer o máximo para dar certo, pois a hora de errar é quando estiver treinando, fazendo exercícios e não deixar para errar quando estiver em um mercado de trabalho, onde um projeto pode ter mais de 10000 linhas.</a:t>
            </a:r>
          </a:p>
          <a:p>
            <a:pPr marL="0" indent="0" algn="l" fontAlgn="base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          Agora vamos deixar de “Blábláblá”, e vamos ao que interessa, a seguir implementaremos o exemplo do fatorial no JAVA.</a:t>
            </a:r>
          </a:p>
          <a:p>
            <a:pPr marL="0" indent="0" algn="l" fontAlgn="base"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Crie uma classe como a seguir:</a:t>
            </a:r>
          </a:p>
          <a:p>
            <a:pPr marL="0" indent="0">
              <a:buNone/>
            </a:pP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EAE3BAA-D94E-41CB-8052-C238BF1C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05" y="4322914"/>
            <a:ext cx="5962787" cy="20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9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RECURSIVIDADE?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96" y="1879601"/>
            <a:ext cx="10525655" cy="4359881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b="0" i="0" dirty="0">
                <a:effectLst/>
                <a:latin typeface="Arial" panose="020B0604020202020204" pitchFamily="34" charset="0"/>
              </a:rPr>
              <a:t>Essa é a função recursiva do fatorial em JAVA. Agora vamos implementar um método principal para testar esta função, para facilitar coloque esse método dentro da classe que já foi criada. Como a seguir:</a:t>
            </a: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b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b="0" i="0" dirty="0">
                <a:effectLst/>
                <a:latin typeface="Arial" panose="020B0604020202020204" pitchFamily="34" charset="0"/>
              </a:rPr>
              <a:t>Leia mais em: </a:t>
            </a:r>
            <a:r>
              <a:rPr lang="pt-BR" b="0" i="0" u="none" strike="noStrike" dirty="0">
                <a:solidFill>
                  <a:srgbClr val="003399"/>
                </a:solidFill>
                <a:effectLst/>
                <a:latin typeface="Arial" panose="020B0604020202020204" pitchFamily="34" charset="0"/>
                <a:hlinkClick r:id="rId4"/>
              </a:rPr>
              <a:t>http://www.linhadecodigo.com.br/artigo/3316/recursividade-em-java.aspx#ixzz8khJhCrCc</a:t>
            </a:r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34EF3B-7CD2-4325-96D8-7A1B5D19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74" y="2574649"/>
            <a:ext cx="7550975" cy="29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78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A63B502DA48642819285553564F79F" ma:contentTypeVersion="4" ma:contentTypeDescription="Crie um novo documento." ma:contentTypeScope="" ma:versionID="66ba17bb6f08a9ea90743ec72975f077">
  <xsd:schema xmlns:xsd="http://www.w3.org/2001/XMLSchema" xmlns:xs="http://www.w3.org/2001/XMLSchema" xmlns:p="http://schemas.microsoft.com/office/2006/metadata/properties" xmlns:ns2="5d25fcf7-4d30-446b-bfdf-c85bcb62c1bd" targetNamespace="http://schemas.microsoft.com/office/2006/metadata/properties" ma:root="true" ma:fieldsID="ac62602efc9660155e8965c1fa184e24" ns2:_="">
    <xsd:import namespace="5d25fcf7-4d30-446b-bfdf-c85bcb62c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fcf7-4d30-446b-bfdf-c85bcb62c1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CD0622-AA7E-4110-AA30-97B9B72583B0}"/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5575</TotalTime>
  <Words>1360</Words>
  <Application>Microsoft Office PowerPoint</Application>
  <PresentationFormat>Widescreen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Tw Cen MT</vt:lpstr>
      <vt:lpstr>Circuito</vt:lpstr>
      <vt:lpstr>RECURSIVIDADE</vt:lpstr>
      <vt:lpstr>recursividade</vt:lpstr>
      <vt:lpstr>RECURSIVIDADE</vt:lpstr>
      <vt:lpstr>O QUE É RECURSIVIDADE?</vt:lpstr>
      <vt:lpstr>O QUE É RECURSIVIDADE?</vt:lpstr>
      <vt:lpstr>O QUE É RECURSIVIDADE?</vt:lpstr>
      <vt:lpstr>O QUE É RECURSIVIDADE?</vt:lpstr>
      <vt:lpstr>O QUE É RECURSIVIDADE?</vt:lpstr>
      <vt:lpstr>O QUE É RECURSIVIDADE?</vt:lpstr>
      <vt:lpstr>O QUE É RECURSIVIDADE?</vt:lpstr>
      <vt:lpstr>RECURSIVIDADE</vt:lpstr>
      <vt:lpstr>CRIANDO O SEU PROJETO COM CONSTRUTORES</vt:lpstr>
      <vt:lpstr>CLASSES</vt:lpstr>
      <vt:lpstr>MÉTODOS DA CLASSE CRIADA</vt:lpstr>
      <vt:lpstr>UTILIZANDO NOSSA CLASSE</vt:lpstr>
      <vt:lpstr>Perguntas?</vt:lpstr>
      <vt:lpstr>Atividade de fixação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RECURSIVIDADE</dc:title>
  <dc:creator>CLAUDIO ROBERTO CORREDATO</dc:creator>
  <cp:lastModifiedBy>Cláudio Roberto Corredato</cp:lastModifiedBy>
  <cp:revision>19</cp:revision>
  <dcterms:created xsi:type="dcterms:W3CDTF">2024-08-12T11:48:36Z</dcterms:created>
  <dcterms:modified xsi:type="dcterms:W3CDTF">2024-09-02T22:03:29Z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0x0101004CA63B502DA48642819285553564F79F</vt:lpwstr>
  </property>
</Properties>
</file>